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22.3.2022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F75050-0E15-4C5B-92B0-66D068882F1F}" type="datetimeFigureOut">
              <a:rPr lang="tr-TR" smtClean="0"/>
              <a:pPr/>
              <a:t>22.3.2022</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SINAVLARDA BAŞARILI OLMA STRATEJİLERİ</a:t>
            </a:r>
            <a:endParaRPr lang="tr-TR" dirty="0"/>
          </a:p>
        </p:txBody>
      </p:sp>
      <p:sp>
        <p:nvSpPr>
          <p:cNvPr id="3" name="2 Alt Başlık"/>
          <p:cNvSpPr>
            <a:spLocks noGrp="1"/>
          </p:cNvSpPr>
          <p:nvPr>
            <p:ph type="subTitle" idx="1"/>
          </p:nvPr>
        </p:nvSpPr>
        <p:spPr/>
        <p:txBody>
          <a:bodyPr>
            <a:normAutofit lnSpcReduction="10000"/>
          </a:bodyPr>
          <a:lstStyle/>
          <a:p>
            <a:r>
              <a:rPr lang="tr-TR" dirty="0" smtClean="0"/>
              <a:t>KURTALAN ANADOLU LİSESİ</a:t>
            </a:r>
          </a:p>
          <a:p>
            <a:r>
              <a:rPr lang="tr-TR" dirty="0" smtClean="0"/>
              <a:t>OKUL PSİKOLOJİK DANIŞMANI</a:t>
            </a:r>
          </a:p>
          <a:p>
            <a:r>
              <a:rPr lang="tr-TR" dirty="0" smtClean="0"/>
              <a:t>MERYEM ARI</a:t>
            </a:r>
            <a:endParaRPr lang="tr-TR" dirty="0"/>
          </a:p>
        </p:txBody>
      </p:sp>
      <p:sp>
        <p:nvSpPr>
          <p:cNvPr id="63490" name="AutoShape 2" descr="Sınavda başarılı olmak için ipuçları"/>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half" idx="1"/>
          </p:nvPr>
        </p:nvSpPr>
        <p:spPr/>
        <p:txBody>
          <a:bodyPr>
            <a:normAutofit fontScale="55000" lnSpcReduction="20000"/>
          </a:bodyPr>
          <a:lstStyle/>
          <a:p>
            <a:pPr fontAlgn="t"/>
            <a:endParaRPr lang="tr-TR" b="1" dirty="0" smtClean="0">
              <a:solidFill>
                <a:schemeClr val="accent2">
                  <a:lumMod val="50000"/>
                </a:schemeClr>
              </a:solidFill>
            </a:endParaRPr>
          </a:p>
          <a:p>
            <a:pPr fontAlgn="t"/>
            <a:r>
              <a:rPr lang="tr-TR" b="1" dirty="0" smtClean="0">
                <a:solidFill>
                  <a:schemeClr val="accent2">
                    <a:lumMod val="50000"/>
                  </a:schemeClr>
                </a:solidFill>
              </a:rPr>
              <a:t>1-Bir </a:t>
            </a:r>
            <a:r>
              <a:rPr lang="tr-TR" b="1" dirty="0" smtClean="0">
                <a:solidFill>
                  <a:schemeClr val="accent2">
                    <a:lumMod val="50000"/>
                  </a:schemeClr>
                </a:solidFill>
              </a:rPr>
              <a:t>bölüme başlamadan önce, o bölümü hızla gözden geçirin</a:t>
            </a:r>
            <a:r>
              <a:rPr lang="tr-TR" b="1" dirty="0" smtClean="0">
                <a:solidFill>
                  <a:schemeClr val="accent2">
                    <a:lumMod val="50000"/>
                  </a:schemeClr>
                </a:solidFill>
              </a:rPr>
              <a:t>.</a:t>
            </a:r>
          </a:p>
          <a:p>
            <a:pPr fontAlgn="t">
              <a:buNone/>
            </a:pPr>
            <a:endParaRPr lang="tr-TR" dirty="0" smtClean="0">
              <a:solidFill>
                <a:schemeClr val="accent2">
                  <a:lumMod val="50000"/>
                </a:schemeClr>
              </a:solidFill>
            </a:endParaRPr>
          </a:p>
          <a:p>
            <a:pPr algn="just" fontAlgn="t">
              <a:buNone/>
            </a:pPr>
            <a:r>
              <a:rPr lang="tr-TR" dirty="0" smtClean="0">
                <a:solidFill>
                  <a:schemeClr val="accent2">
                    <a:lumMod val="50000"/>
                  </a:schemeClr>
                </a:solidFill>
              </a:rPr>
              <a:t> </a:t>
            </a:r>
            <a:r>
              <a:rPr lang="tr-TR" dirty="0" smtClean="0">
                <a:solidFill>
                  <a:schemeClr val="accent2">
                    <a:lumMod val="50000"/>
                  </a:schemeClr>
                </a:solidFill>
              </a:rPr>
              <a:t>    Başlayacağınız </a:t>
            </a:r>
            <a:r>
              <a:rPr lang="tr-TR" dirty="0" smtClean="0">
                <a:solidFill>
                  <a:schemeClr val="accent2">
                    <a:lumMod val="50000"/>
                  </a:schemeClr>
                </a:solidFill>
              </a:rPr>
              <a:t>bölümü cevaplamadan önce 10 saniyenizi 0 bölümün yer aldığı sayfaları hızla gözden geçirmeye ayırın. Böyle bir işlem testin yapısındaki ve soru sayısındaki değişikliğe karşı uyanık olmanızı ve kendinizi değişikliklere karşı yeniden düzenlemenizi sağlayacaktır.</a:t>
            </a:r>
          </a:p>
          <a:p>
            <a:pPr algn="just" fontAlgn="t">
              <a:buNone/>
            </a:pPr>
            <a:r>
              <a:rPr lang="tr-TR" dirty="0" smtClean="0">
                <a:solidFill>
                  <a:schemeClr val="accent2">
                    <a:lumMod val="50000"/>
                  </a:schemeClr>
                </a:solidFill>
              </a:rPr>
              <a:t>    Hiçbir </a:t>
            </a:r>
            <a:r>
              <a:rPr lang="tr-TR" dirty="0" smtClean="0">
                <a:solidFill>
                  <a:schemeClr val="accent2">
                    <a:lumMod val="50000"/>
                  </a:schemeClr>
                </a:solidFill>
              </a:rPr>
              <a:t>sınav tekniği bir sınavdaki tempo kadar önemli değildir. Sınavınızı değerlendiren bilgisayar son derece duyarsız bir araçtır. Sadece şu basit formülü algılamaya göre programlanmıştır. Yani;</a:t>
            </a:r>
          </a:p>
          <a:p>
            <a:pPr algn="just" fontAlgn="t">
              <a:buNone/>
            </a:pPr>
            <a:r>
              <a:rPr lang="tr-TR" dirty="0" smtClean="0">
                <a:solidFill>
                  <a:schemeClr val="accent2">
                    <a:lumMod val="50000"/>
                  </a:schemeClr>
                </a:solidFill>
              </a:rPr>
              <a:t>    Puan </a:t>
            </a:r>
            <a:r>
              <a:rPr lang="tr-TR" dirty="0" smtClean="0">
                <a:solidFill>
                  <a:schemeClr val="accent2">
                    <a:lumMod val="50000"/>
                  </a:schemeClr>
                </a:solidFill>
              </a:rPr>
              <a:t>= Doğru Cevap Sayısı- Her 1 yanlış için 1/4 puan</a:t>
            </a:r>
          </a:p>
          <a:p>
            <a:endParaRPr lang="tr-TR" dirty="0"/>
          </a:p>
        </p:txBody>
      </p:sp>
      <p:sp>
        <p:nvSpPr>
          <p:cNvPr id="4" name="3 İçerik Yer Tutucusu"/>
          <p:cNvSpPr>
            <a:spLocks noGrp="1"/>
          </p:cNvSpPr>
          <p:nvPr>
            <p:ph sz="half" idx="2"/>
          </p:nvPr>
        </p:nvSpPr>
        <p:spPr/>
        <p:txBody>
          <a:bodyPr>
            <a:normAutofit fontScale="55000" lnSpcReduction="20000"/>
          </a:bodyPr>
          <a:lstStyle/>
          <a:p>
            <a:pPr fontAlgn="t"/>
            <a:endParaRPr lang="tr-TR" b="1" dirty="0" smtClean="0"/>
          </a:p>
          <a:p>
            <a:pPr fontAlgn="t"/>
            <a:r>
              <a:rPr lang="tr-TR" b="1" dirty="0" smtClean="0">
                <a:solidFill>
                  <a:schemeClr val="accent2">
                    <a:lumMod val="50000"/>
                  </a:schemeClr>
                </a:solidFill>
              </a:rPr>
              <a:t>2-Hız </a:t>
            </a:r>
            <a:r>
              <a:rPr lang="tr-TR" b="1" dirty="0" smtClean="0">
                <a:solidFill>
                  <a:schemeClr val="accent2">
                    <a:lumMod val="50000"/>
                  </a:schemeClr>
                </a:solidFill>
              </a:rPr>
              <a:t>ve isabet arasında uygun bir denge kurun</a:t>
            </a:r>
            <a:r>
              <a:rPr lang="tr-TR" b="1" dirty="0" smtClean="0">
                <a:solidFill>
                  <a:schemeClr val="accent2">
                    <a:lumMod val="50000"/>
                  </a:schemeClr>
                </a:solidFill>
              </a:rPr>
              <a:t>.</a:t>
            </a:r>
          </a:p>
          <a:p>
            <a:pPr fontAlgn="t"/>
            <a:endParaRPr lang="tr-TR" dirty="0" smtClean="0">
              <a:solidFill>
                <a:schemeClr val="accent2">
                  <a:lumMod val="50000"/>
                </a:schemeClr>
              </a:solidFill>
            </a:endParaRPr>
          </a:p>
          <a:p>
            <a:pPr fontAlgn="t">
              <a:buNone/>
            </a:pPr>
            <a:r>
              <a:rPr lang="tr-TR" dirty="0" smtClean="0">
                <a:solidFill>
                  <a:schemeClr val="accent2">
                    <a:lumMod val="50000"/>
                  </a:schemeClr>
                </a:solidFill>
              </a:rPr>
              <a:t>      </a:t>
            </a:r>
            <a:r>
              <a:rPr lang="tr-TR" dirty="0" smtClean="0">
                <a:solidFill>
                  <a:schemeClr val="accent2">
                    <a:lumMod val="50000"/>
                  </a:schemeClr>
                </a:solidFill>
              </a:rPr>
              <a:t> Çok hızlı çalışıp hata yapmak uygun değildir. Çünkü yanlış cevaplardan puan alamaz, tam tersine puan kaybedersiniz. Diğer taraftan, aşırı dikkatli olarak her soru üzerinde fazla zaman harcamak da yeterli puanı toplamanızı engelleyecektir</a:t>
            </a:r>
            <a:r>
              <a:rPr lang="tr-TR" dirty="0" smtClean="0">
                <a:solidFill>
                  <a:schemeClr val="accent2">
                    <a:lumMod val="50000"/>
                  </a:schemeClr>
                </a:solidFill>
              </a:rPr>
              <a:t>.</a:t>
            </a:r>
            <a:r>
              <a:rPr lang="tr-TR" dirty="0" smtClean="0">
                <a:solidFill>
                  <a:schemeClr val="accent2">
                    <a:lumMod val="50000"/>
                  </a:schemeClr>
                </a:solidFill>
              </a:rPr>
              <a:t>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normAutofit fontScale="70000" lnSpcReduction="20000"/>
          </a:bodyPr>
          <a:lstStyle/>
          <a:p>
            <a:pPr fontAlgn="t"/>
            <a:r>
              <a:rPr lang="tr-TR" b="1" dirty="0" smtClean="0"/>
              <a:t>3-Bir soruda belirli bir süre geçtiği halde çözüme ulaşamazsanız soruyu bırakın.</a:t>
            </a:r>
            <a:endParaRPr lang="tr-TR" dirty="0" smtClean="0"/>
          </a:p>
          <a:p>
            <a:pPr fontAlgn="t">
              <a:buNone/>
            </a:pPr>
            <a:r>
              <a:rPr lang="tr-TR" dirty="0" smtClean="0"/>
              <a:t>     </a:t>
            </a:r>
            <a:r>
              <a:rPr lang="tr-TR" dirty="0" smtClean="0"/>
              <a:t> Sınavlarda soruların ağırlık derecesi farklı ancak bütün soruların puan değeri aynıdır. Zor sorulara ek Puan verilmez. Bu sebeple bir soru üzerinde makul bir zaman harcadığınız ve doğru olduğuna inandığınız bir çözüme ulaşamadığınız takdirde, bu soru üzerinde çalışmaya devam etmek yerinde değildir. Uygun olan bu soruyu bırakıp, bölümdeki diğer sorulara geçmektir.</a:t>
            </a:r>
          </a:p>
          <a:p>
            <a:endParaRPr lang="tr-TR" dirty="0"/>
          </a:p>
        </p:txBody>
      </p:sp>
      <p:sp>
        <p:nvSpPr>
          <p:cNvPr id="4" name="3 İçerik Yer Tutucusu"/>
          <p:cNvSpPr>
            <a:spLocks noGrp="1"/>
          </p:cNvSpPr>
          <p:nvPr>
            <p:ph sz="half" idx="2"/>
          </p:nvPr>
        </p:nvSpPr>
        <p:spPr/>
        <p:txBody>
          <a:bodyPr>
            <a:normAutofit fontScale="70000" lnSpcReduction="20000"/>
          </a:bodyPr>
          <a:lstStyle/>
          <a:p>
            <a:pPr fontAlgn="t"/>
            <a:r>
              <a:rPr lang="tr-TR" b="1" dirty="0" smtClean="0"/>
              <a:t>4-Herhangi bir soruyu Üzerinde zaman harcamak gerektiği ve karışık gözüktüğü için otomatik olarak atlamayın.</a:t>
            </a:r>
            <a:endParaRPr lang="tr-TR" dirty="0" smtClean="0"/>
          </a:p>
          <a:p>
            <a:pPr fontAlgn="t">
              <a:buNone/>
            </a:pPr>
            <a:r>
              <a:rPr lang="tr-TR" dirty="0" smtClean="0"/>
              <a:t>        Sınavda </a:t>
            </a:r>
            <a:r>
              <a:rPr lang="tr-TR" dirty="0" smtClean="0"/>
              <a:t>karşılaşacağınız soruların büyük çoğunluğu analize ihtiyaç gösterir Eğer üzerinde zaman harcanması gerektiğini düşündüğünüz her soruyu atlarsanız, kısa bir süre sonra çok az soruyu cevaplandırmış olarak, bölüm sonuna varırsınız.</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normAutofit fontScale="62500" lnSpcReduction="20000"/>
          </a:bodyPr>
          <a:lstStyle/>
          <a:p>
            <a:pPr fontAlgn="t"/>
            <a:r>
              <a:rPr lang="tr-TR" b="1" dirty="0" smtClean="0"/>
              <a:t>5-Yanınızda bir saat bulundurun ve bunu test süresine göre ayarlayın.</a:t>
            </a:r>
            <a:endParaRPr lang="tr-TR" dirty="0" smtClean="0"/>
          </a:p>
          <a:p>
            <a:pPr fontAlgn="t">
              <a:buNone/>
            </a:pPr>
            <a:r>
              <a:rPr lang="tr-TR" dirty="0" smtClean="0"/>
              <a:t>       Zamanı </a:t>
            </a:r>
            <a:r>
              <a:rPr lang="tr-TR" dirty="0" smtClean="0"/>
              <a:t>kullanmak geçen her dakikanın farkında olmak ve her dakikadan en üst düzeyde yararlanmak demektir.</a:t>
            </a:r>
          </a:p>
          <a:p>
            <a:endParaRPr lang="tr-TR" dirty="0"/>
          </a:p>
        </p:txBody>
      </p:sp>
      <p:sp>
        <p:nvSpPr>
          <p:cNvPr id="4" name="3 İçerik Yer Tutucusu"/>
          <p:cNvSpPr>
            <a:spLocks noGrp="1"/>
          </p:cNvSpPr>
          <p:nvPr>
            <p:ph sz="half" idx="2"/>
          </p:nvPr>
        </p:nvSpPr>
        <p:spPr/>
        <p:txBody>
          <a:bodyPr>
            <a:normAutofit fontScale="62500" lnSpcReduction="20000"/>
          </a:bodyPr>
          <a:lstStyle/>
          <a:p>
            <a:pPr fontAlgn="t"/>
            <a:r>
              <a:rPr lang="tr-TR" b="1" dirty="0" smtClean="0"/>
              <a:t>6-Zihninizin dağılmasını önleyin. Eğer bölümler arasında kısa bir dinlenme aralığı vermenize imkân varsa zihninizi programlı bir şekilde dinlendirin ve bu süreyi aşmayın.</a:t>
            </a:r>
            <a:endParaRPr lang="tr-TR" dirty="0" smtClean="0"/>
          </a:p>
          <a:p>
            <a:pPr fontAlgn="t">
              <a:buNone/>
            </a:pPr>
            <a:r>
              <a:rPr lang="tr-TR" dirty="0" smtClean="0"/>
              <a:t>       Zaman </a:t>
            </a:r>
            <a:r>
              <a:rPr lang="tr-TR" dirty="0" smtClean="0"/>
              <a:t>hem dostunuz, hem düşmanınızdır. Eğer zamanı bilinçli ve planlı bir şekilde kullanırsanız başarınızı yükselir ve bilinçsiz kullanırsanız kaybedersiniz.</a:t>
            </a:r>
          </a:p>
          <a:p>
            <a:pPr fontAlgn="t">
              <a:buNone/>
            </a:pPr>
            <a:r>
              <a:rPr lang="tr-TR" dirty="0" smtClean="0"/>
              <a:t>    Sınavda </a:t>
            </a:r>
            <a:r>
              <a:rPr lang="tr-TR" dirty="0" smtClean="0"/>
              <a:t>başarılı olmak için saate 5 veya 10 saniyede bir bakarak sadece zamanın farkında olmanız yetmez, esas olarak zamanı kendi amacınız ve planınız doğrultusunda kullanabilmeniz gerekir.</a:t>
            </a:r>
          </a:p>
          <a:p>
            <a:pPr fontAlgn="t">
              <a:buNone/>
            </a:pPr>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normAutofit fontScale="92500" lnSpcReduction="10000"/>
          </a:bodyPr>
          <a:lstStyle/>
          <a:p>
            <a:pPr fontAlgn="t"/>
            <a:r>
              <a:rPr lang="tr-TR" b="1" dirty="0" smtClean="0"/>
              <a:t>7-Geçen zamanla aşırı ilgilenmeyin.</a:t>
            </a:r>
            <a:endParaRPr lang="tr-TR" dirty="0" smtClean="0"/>
          </a:p>
          <a:p>
            <a:pPr fontAlgn="t">
              <a:buNone/>
            </a:pPr>
            <a:r>
              <a:rPr lang="tr-TR" dirty="0" smtClean="0"/>
              <a:t>     Her </a:t>
            </a:r>
            <a:r>
              <a:rPr lang="tr-TR" dirty="0" smtClean="0"/>
              <a:t>bölüm içinde zamanı kontrol etmemizin mümkün olduğu elverişli noktalar vardır. Örneğin bir bölümdeki çalışma hızınızı her beş soruda bir kontrol edebilirsiniz.</a:t>
            </a:r>
          </a:p>
          <a:p>
            <a:endParaRPr lang="tr-TR" dirty="0"/>
          </a:p>
        </p:txBody>
      </p:sp>
      <p:sp>
        <p:nvSpPr>
          <p:cNvPr id="4" name="3 İçerik Yer Tutucusu"/>
          <p:cNvSpPr>
            <a:spLocks noGrp="1"/>
          </p:cNvSpPr>
          <p:nvPr>
            <p:ph sz="half" idx="2"/>
          </p:nvPr>
        </p:nvSpPr>
        <p:spPr/>
        <p:txBody>
          <a:bodyPr>
            <a:normAutofit fontScale="92500" lnSpcReduction="10000"/>
          </a:bodyPr>
          <a:lstStyle/>
          <a:p>
            <a:pPr fontAlgn="t"/>
            <a:r>
              <a:rPr lang="tr-TR" b="1" dirty="0" smtClean="0"/>
              <a:t>8-Sorulan soruya cevap olamayacak seçenekleri eleyin.</a:t>
            </a:r>
            <a:endParaRPr lang="tr-TR" dirty="0" smtClean="0"/>
          </a:p>
          <a:p>
            <a:pPr>
              <a:buNone/>
            </a:pPr>
            <a:r>
              <a:rPr lang="tr-TR" dirty="0" smtClean="0"/>
              <a:t>     Unutmayın </a:t>
            </a:r>
            <a:r>
              <a:rPr lang="tr-TR" dirty="0" smtClean="0"/>
              <a:t>ki, doğru cevap birbirine benzeyen ve doğru olmayan bir grup seçenek arasında </a:t>
            </a:r>
            <a:r>
              <a:rPr lang="tr-TR" dirty="0" smtClean="0"/>
              <a:t>gizlenmiştir.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normAutofit fontScale="55000" lnSpcReduction="20000"/>
          </a:bodyPr>
          <a:lstStyle/>
          <a:p>
            <a:pPr fontAlgn="t"/>
            <a:r>
              <a:rPr lang="tr-TR" b="1" dirty="0" smtClean="0"/>
              <a:t>9-Tahmin etmeniz gerekirse, hızlı tahminde bulunun ve fikrinizi değiştirmeyin</a:t>
            </a:r>
            <a:r>
              <a:rPr lang="tr-TR" b="1" dirty="0" smtClean="0"/>
              <a:t>.</a:t>
            </a:r>
          </a:p>
          <a:p>
            <a:pPr fontAlgn="t"/>
            <a:endParaRPr lang="tr-TR" dirty="0" smtClean="0"/>
          </a:p>
          <a:p>
            <a:pPr fontAlgn="t">
              <a:buNone/>
            </a:pPr>
            <a:r>
              <a:rPr lang="tr-TR" dirty="0" smtClean="0"/>
              <a:t>         Bu </a:t>
            </a:r>
            <a:r>
              <a:rPr lang="tr-TR" dirty="0" smtClean="0"/>
              <a:t>anahtar iki temele dayanır. Eğer tahminde bulunmak gerekiyorsa, bunu yapmak gerekir. Sürekli düşünmekten yorgun düştüyseniz ve iki seçenek arasında doğru cevap olması yönünden bir fark göremiyorsanız o zaman tahminde bulunacaksınız. Yapılan araştırmalar ilk tahminlerin, ikinci tahminlerden daha isabetli olduğunu ortaya koymuştur. Bunun sebebi muhtemelen tahmin noktasına varılıncaya kadar yapılan analitik akıl yürütmedir.</a:t>
            </a:r>
          </a:p>
          <a:p>
            <a:pPr fontAlgn="t"/>
            <a:endParaRPr lang="tr-TR" dirty="0"/>
          </a:p>
        </p:txBody>
      </p:sp>
      <p:sp>
        <p:nvSpPr>
          <p:cNvPr id="4" name="3 İçerik Yer Tutucusu"/>
          <p:cNvSpPr>
            <a:spLocks noGrp="1"/>
          </p:cNvSpPr>
          <p:nvPr>
            <p:ph sz="half" idx="2"/>
          </p:nvPr>
        </p:nvSpPr>
        <p:spPr/>
        <p:txBody>
          <a:bodyPr>
            <a:normAutofit fontScale="55000" lnSpcReduction="20000"/>
          </a:bodyPr>
          <a:lstStyle/>
          <a:p>
            <a:pPr fontAlgn="t"/>
            <a:r>
              <a:rPr lang="tr-TR" b="1" dirty="0" smtClean="0"/>
              <a:t>10-Üçlü bir zincir kurulabilir, ancak dörtlü zincirin bir yerinden kırılması gerekir</a:t>
            </a:r>
            <a:r>
              <a:rPr lang="tr-TR" b="1" dirty="0" smtClean="0"/>
              <a:t>.</a:t>
            </a:r>
          </a:p>
          <a:p>
            <a:pPr fontAlgn="t"/>
            <a:endParaRPr lang="tr-TR" dirty="0" smtClean="0"/>
          </a:p>
          <a:p>
            <a:pPr fontAlgn="t">
              <a:buNone/>
            </a:pPr>
            <a:r>
              <a:rPr lang="tr-TR" dirty="0" smtClean="0"/>
              <a:t>        </a:t>
            </a:r>
            <a:r>
              <a:rPr lang="tr-TR" dirty="0" smtClean="0"/>
              <a:t> Test sınavlarında, cevap kağıtlarıyla ilgili gerçeklere dayanan tek bir teori vardır. Sınava girmiş herkes bir sırada 5 tane A cevabının alt alta gelmesinden oluşan zincirlerden kaçınır. Her ne kadar dörtlü veya beşli bir zincir teorik olarak mümkünse de, böyle bir zincire şimdiye kadar hiç rastlamadığımızı rahatlıkla söyleyebiliriz.</a:t>
            </a:r>
          </a:p>
          <a:p>
            <a:pPr fontAlgn="t">
              <a:buNone/>
            </a:pPr>
            <a:r>
              <a:rPr lang="tr-TR" dirty="0" smtClean="0"/>
              <a:t>     Eğer </a:t>
            </a:r>
            <a:r>
              <a:rPr lang="tr-TR" dirty="0" smtClean="0"/>
              <a:t>cevap kağıdınızda dört veya daha fazla cevabın aynı seçenekte toplandığını görürseniz, o diziyle ilgili çalışmanızı gözden geçirin, çok büyük bir ihtimalle en az birinin yanlış olduğunu bulacaksınız.</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normAutofit fontScale="55000" lnSpcReduction="20000"/>
          </a:bodyPr>
          <a:lstStyle/>
          <a:p>
            <a:pPr fontAlgn="t"/>
            <a:r>
              <a:rPr lang="tr-TR" b="1" dirty="0" smtClean="0"/>
              <a:t>11-Cevap kağıdında cevapları bütünüyle doldurarak, uygun boşlukları taşırmadan ve koyu olarak işaretleyin</a:t>
            </a:r>
            <a:r>
              <a:rPr lang="tr-TR" b="1" dirty="0" smtClean="0"/>
              <a:t>.</a:t>
            </a:r>
          </a:p>
          <a:p>
            <a:pPr fontAlgn="t"/>
            <a:endParaRPr lang="tr-TR" dirty="0" smtClean="0"/>
          </a:p>
          <a:p>
            <a:pPr fontAlgn="t">
              <a:buNone/>
            </a:pPr>
            <a:r>
              <a:rPr lang="tr-TR" dirty="0" smtClean="0"/>
              <a:t>         Cevap </a:t>
            </a:r>
            <a:r>
              <a:rPr lang="tr-TR" dirty="0" smtClean="0"/>
              <a:t>kağıdında makinenin yanlış okumasına sebep olacak her türlü işaretten kaçının. Her soru için sadece bir tek cevap işaretleyin. Cevap kağıdını atlayarak kodlamak sık rastlanan hatalardan biridir. Sıralamadaki bir atlama veya bir soruya iki cevap işaretlenmesi soru kitapçığı ile cevap kağıdındaki sayıların birbirini tutmamasına ve sınavda mutlak bir başarısızlığa sebep olur.</a:t>
            </a:r>
          </a:p>
          <a:p>
            <a:endParaRPr lang="tr-TR" dirty="0"/>
          </a:p>
        </p:txBody>
      </p:sp>
      <p:sp>
        <p:nvSpPr>
          <p:cNvPr id="4" name="3 İçerik Yer Tutucusu"/>
          <p:cNvSpPr>
            <a:spLocks noGrp="1"/>
          </p:cNvSpPr>
          <p:nvPr>
            <p:ph sz="half" idx="2"/>
          </p:nvPr>
        </p:nvSpPr>
        <p:spPr/>
        <p:txBody>
          <a:bodyPr>
            <a:normAutofit fontScale="55000" lnSpcReduction="20000"/>
          </a:bodyPr>
          <a:lstStyle/>
          <a:p>
            <a:pPr fontAlgn="t"/>
            <a:r>
              <a:rPr lang="tr-TR" b="1" dirty="0" smtClean="0"/>
              <a:t>12-Cevaplarınızı, cevap kâğıdına gruplar halinde kodlayın</a:t>
            </a:r>
            <a:r>
              <a:rPr lang="tr-TR" b="1" dirty="0" smtClean="0"/>
              <a:t>.</a:t>
            </a:r>
          </a:p>
          <a:p>
            <a:pPr fontAlgn="t"/>
            <a:endParaRPr lang="tr-TR" dirty="0" smtClean="0"/>
          </a:p>
          <a:p>
            <a:pPr fontAlgn="t">
              <a:buNone/>
            </a:pPr>
            <a:r>
              <a:rPr lang="tr-TR" dirty="0" smtClean="0"/>
              <a:t>       Soru </a:t>
            </a:r>
            <a:r>
              <a:rPr lang="tr-TR" dirty="0" smtClean="0"/>
              <a:t>kitapçığından her sorunun ayrı ayrı okunup, doğru cevabının bulunduktan sonra, cevap kağıdına kodlanması hemen hemen bütün sınava girenlerin yaptığı ortak hatadır. Her soru için soru kitapçığından cevap kağıdına, cevap kağıdından soru kitapçığına gidip gelmek hem ciddi bir zaman kaybıdır, daha da önemlisi hem de dikkat yoğunlaşmasını kesen ve kopartan önemli bir engeldir Grup halinde kodlama yapmak için mutlaka beş soruyu cevaplandırmak gerekmez, sayfa sonları da uygun bir cevaplama aralığıdır.</a:t>
            </a:r>
          </a:p>
          <a:p>
            <a:pPr fontAlgn="t">
              <a:buNone/>
            </a:pPr>
            <a:r>
              <a:rPr lang="tr-TR" dirty="0" smtClean="0"/>
              <a:t>     Kodlama </a:t>
            </a:r>
            <a:r>
              <a:rPr lang="tr-TR" dirty="0" smtClean="0"/>
              <a:t>süreleri zihninizi dinlendirmek için kullanacağınız bir dinlenme aralığı olarak da kullanılabilir.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normAutofit fontScale="62500" lnSpcReduction="20000"/>
          </a:bodyPr>
          <a:lstStyle/>
          <a:p>
            <a:pPr fontAlgn="t"/>
            <a:r>
              <a:rPr lang="tr-TR" b="1" dirty="0" smtClean="0"/>
              <a:t>13-Özel bir kodlama sistemi geliştirerek soru kitapçığı üzerinde işaretleyin</a:t>
            </a:r>
            <a:r>
              <a:rPr lang="tr-TR" b="1" dirty="0" smtClean="0"/>
              <a:t>.</a:t>
            </a:r>
          </a:p>
          <a:p>
            <a:pPr fontAlgn="t"/>
            <a:endParaRPr lang="tr-TR" dirty="0" smtClean="0"/>
          </a:p>
          <a:p>
            <a:pPr fontAlgn="t">
              <a:buNone/>
            </a:pPr>
            <a:r>
              <a:rPr lang="tr-TR" dirty="0" smtClean="0"/>
              <a:t>       Böyle </a:t>
            </a:r>
            <a:r>
              <a:rPr lang="tr-TR" dirty="0" smtClean="0"/>
              <a:t>bir sistem geliştirmenin birinci yararı doğru cevapları belirlemektir. Değiştirdiğiniz cevaplar, atladığınız sorular ve tekrar gözden geçirmek istediğiniz cevap ve sorular için de farklı kodlarınız olmalıdır. Böyle bir sistem geliştirmek; neyi yapıp, geride neyi, hangi durumda bıraktığınızı kolayca görmenizi sağlayacaktır. Ayrıca cevap kâğıdı üzerinde herhangi bir hata yaptığınızı fark ederseniz, geriye dönüp bu hatayı kolayca telafi etmenize imkân verecektir.</a:t>
            </a:r>
          </a:p>
          <a:p>
            <a:endParaRPr lang="tr-TR" dirty="0"/>
          </a:p>
        </p:txBody>
      </p:sp>
      <p:sp>
        <p:nvSpPr>
          <p:cNvPr id="4" name="3 İçerik Yer Tutucusu"/>
          <p:cNvSpPr>
            <a:spLocks noGrp="1"/>
          </p:cNvSpPr>
          <p:nvPr>
            <p:ph sz="half" idx="2"/>
          </p:nvPr>
        </p:nvSpPr>
        <p:spPr/>
        <p:txBody>
          <a:bodyPr>
            <a:normAutofit fontScale="62500" lnSpcReduction="20000"/>
          </a:bodyPr>
          <a:lstStyle/>
          <a:p>
            <a:pPr fontAlgn="t"/>
            <a:r>
              <a:rPr lang="tr-TR" b="1" dirty="0" smtClean="0"/>
              <a:t>14-Giriş sınavlarında bazı çok güç sorular </a:t>
            </a:r>
            <a:r>
              <a:rPr lang="tr-TR" b="1" dirty="0" smtClean="0"/>
              <a:t>vardır.</a:t>
            </a:r>
          </a:p>
          <a:p>
            <a:pPr fontAlgn="t"/>
            <a:endParaRPr lang="tr-TR" dirty="0" smtClean="0"/>
          </a:p>
          <a:p>
            <a:pPr fontAlgn="t">
              <a:buNone/>
            </a:pPr>
            <a:r>
              <a:rPr lang="tr-TR" dirty="0" smtClean="0"/>
              <a:t> </a:t>
            </a:r>
            <a:r>
              <a:rPr lang="tr-TR" dirty="0" smtClean="0"/>
              <a:t>       Bütün </a:t>
            </a:r>
            <a:r>
              <a:rPr lang="tr-TR" dirty="0" smtClean="0"/>
              <a:t>soruları doğru cevaplama beklentisi içinde olmayın. Gerek kolejlere, gerekse üniversitelere giriş sınavları öğrencilerin başarı düzeyini ölçmeyi değil, onlar arasında bir sıralama yapmayı amaçlamaktadır. Bu sebeple giriş sınavlarındaki bütün soruları cevaplamayı beklemek doğru değildir.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normAutofit fontScale="70000" lnSpcReduction="20000"/>
          </a:bodyPr>
          <a:lstStyle/>
          <a:p>
            <a:pPr fontAlgn="t"/>
            <a:r>
              <a:rPr lang="tr-TR" b="1" dirty="0" smtClean="0"/>
              <a:t>15-Muhtemelen sınavda büyük bir zaman baskısı ile karşılaşacaksınız. Buna hazırlıklı olun</a:t>
            </a:r>
            <a:r>
              <a:rPr lang="tr-TR" b="1" dirty="0" smtClean="0"/>
              <a:t>.</a:t>
            </a:r>
          </a:p>
          <a:p>
            <a:pPr fontAlgn="t"/>
            <a:endParaRPr lang="tr-TR" dirty="0" smtClean="0"/>
          </a:p>
          <a:p>
            <a:pPr fontAlgn="t">
              <a:buNone/>
            </a:pPr>
            <a:r>
              <a:rPr lang="tr-TR" dirty="0" smtClean="0"/>
              <a:t>        Okulda </a:t>
            </a:r>
            <a:r>
              <a:rPr lang="tr-TR" dirty="0" smtClean="0"/>
              <a:t>daha önce cevaplandırdığınız sınavlarda büyük bir ihtimalle soruların bütününü veya büyük bir bölümünü cevaplama imkânına sahip olmuş olabilirsiniz. Giriş sınavlarında ise zamana karşı yarışacaksınız. Zaman baskısı soruların güçlük derecesini yükseltecektir.</a:t>
            </a:r>
          </a:p>
          <a:p>
            <a:pPr>
              <a:buNone/>
            </a:pPr>
            <a:r>
              <a:rPr lang="tr-TR" dirty="0" smtClean="0"/>
              <a:t> </a:t>
            </a:r>
          </a:p>
          <a:p>
            <a:endParaRPr lang="tr-TR" dirty="0"/>
          </a:p>
        </p:txBody>
      </p:sp>
      <p:sp>
        <p:nvSpPr>
          <p:cNvPr id="4" name="3 İçerik Yer Tutucusu"/>
          <p:cNvSpPr>
            <a:spLocks noGrp="1"/>
          </p:cNvSpPr>
          <p:nvPr>
            <p:ph sz="half" idx="2"/>
          </p:nvPr>
        </p:nvSpPr>
        <p:spPr/>
        <p:txBody>
          <a:bodyPr>
            <a:normAutofit fontScale="70000" lnSpcReduction="20000"/>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0</TotalTime>
  <Words>683</Words>
  <Application>Microsoft Office PowerPoint</Application>
  <PresentationFormat>Ekran Gösterisi (4:3)</PresentationFormat>
  <Paragraphs>52</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Görünüş</vt:lpstr>
      <vt:lpstr>SINAVLARDA BAŞARILI OLMA STRATEJİLERİ</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SINAVLARDA BAŞARILI OLMA STRATEJİLERİ</dc:title>
  <dc:creator>rehberlik_odası</dc:creator>
  <cp:lastModifiedBy>rehberlik_odası</cp:lastModifiedBy>
  <cp:revision>1</cp:revision>
  <dcterms:created xsi:type="dcterms:W3CDTF">2022-03-22T06:17:53Z</dcterms:created>
  <dcterms:modified xsi:type="dcterms:W3CDTF">2022-03-22T06:31:33Z</dcterms:modified>
</cp:coreProperties>
</file>